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E28425-53C4-4506-BACB-1CBE185A7BDC}" type="datetimeFigureOut">
              <a:rPr lang="en-US" smtClean="0"/>
              <a:pPr/>
              <a:t>6/3/2019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02B129-B1AE-4A78-9535-D8F34360E3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sr-Cyrl-RS" sz="8000" dirty="0" smtClean="0"/>
              <a:t>Вук Бранковић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000" dirty="0" smtClean="0"/>
              <a:t>као историјска личност</a:t>
            </a:r>
            <a:endParaRPr lang="en-US" sz="4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Cyrl-RS" b="1" dirty="0" smtClean="0"/>
              <a:t>Смрт Вука Бранковића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4876800" cy="1981200"/>
          </a:xfrm>
        </p:spPr>
        <p:txBody>
          <a:bodyPr>
            <a:noAutofit/>
          </a:bodyPr>
          <a:lstStyle/>
          <a:p>
            <a:r>
              <a:rPr lang="sr-Cyrl-RS" sz="3200" dirty="0" smtClean="0"/>
              <a:t>Приминуо је 6.новембра 1397.год. у османском заробљеништву, а сахрањен је највероватније у светогорском у манастиру Светог Павла или у Хиландару.   </a:t>
            </a:r>
            <a:endParaRPr lang="en-US" sz="3200" dirty="0"/>
          </a:p>
        </p:txBody>
      </p:sp>
      <p:pic>
        <p:nvPicPr>
          <p:cNvPr id="2050" name="Picture 2" descr="Hila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905000"/>
            <a:ext cx="3667125" cy="4038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sr-Cyrl-RS" dirty="0" smtClean="0"/>
              <a:t>Презентацију радили: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sr-Cyrl-RS" sz="4800" dirty="0" smtClean="0"/>
              <a:t>Лазар Бркић</a:t>
            </a:r>
          </a:p>
          <a:p>
            <a:pPr algn="r"/>
            <a:r>
              <a:rPr lang="sr-Cyrl-RS" sz="4800" dirty="0" smtClean="0"/>
              <a:t>Дејан Јанковић</a:t>
            </a:r>
          </a:p>
          <a:p>
            <a:pPr algn="r"/>
            <a:r>
              <a:rPr lang="sr-Cyrl-RS" sz="4800" dirty="0" smtClean="0"/>
              <a:t>Ксенија Коцић</a:t>
            </a:r>
          </a:p>
          <a:p>
            <a:pPr algn="r"/>
            <a:r>
              <a:rPr lang="sr-Cyrl-RS" sz="4800" dirty="0" smtClean="0"/>
              <a:t>Андријана Ристић</a:t>
            </a:r>
            <a:endParaRPr lang="en-US" sz="48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algn="ctr"/>
            <a:r>
              <a:rPr lang="sr-Cyrl-RS" b="1" dirty="0" smtClean="0"/>
              <a:t>Живот Вука Бранковића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4800600" cy="4419600"/>
          </a:xfrm>
        </p:spPr>
        <p:txBody>
          <a:bodyPr>
            <a:normAutofit fontScale="70000" lnSpcReduction="20000"/>
          </a:bodyPr>
          <a:lstStyle/>
          <a:p>
            <a:r>
              <a:rPr lang="sr-Cyrl-RS" sz="5200" dirty="0" smtClean="0"/>
              <a:t>Вук Бранковић је био српски великаш који је,</a:t>
            </a:r>
            <a:r>
              <a:rPr lang="en-US" sz="5200" dirty="0" smtClean="0"/>
              <a:t> </a:t>
            </a:r>
            <a:r>
              <a:rPr lang="sr-Cyrl-RS" sz="5200" dirty="0" smtClean="0"/>
              <a:t>поред</a:t>
            </a:r>
            <a:r>
              <a:rPr lang="en-US" sz="5200" dirty="0" smtClean="0"/>
              <a:t> </a:t>
            </a:r>
            <a:r>
              <a:rPr lang="sr-Cyrl-RS" sz="5200" dirty="0" smtClean="0"/>
              <a:t>кнеза Лазара, најзначајнија политичка фигура Србије последње две деценије 14.века.</a:t>
            </a:r>
          </a:p>
          <a:p>
            <a:pPr>
              <a:buNone/>
            </a:pPr>
            <a:endParaRPr lang="sr-Cyrl-RS" sz="2800" dirty="0" smtClean="0"/>
          </a:p>
          <a:p>
            <a:pPr>
              <a:buNone/>
            </a:pPr>
            <a:r>
              <a:rPr lang="sr-Cyrl-RS" sz="2800" dirty="0" smtClean="0"/>
              <a:t>   </a:t>
            </a:r>
          </a:p>
        </p:txBody>
      </p:sp>
      <p:pic>
        <p:nvPicPr>
          <p:cNvPr id="21506" name="Picture 2" descr="Image result for vuk brankov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981200"/>
            <a:ext cx="3276600" cy="3962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sr-Cyrl-RS" b="1" dirty="0" smtClean="0"/>
              <a:t>Територије којима је владао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4419600" cy="4389120"/>
          </a:xfrm>
        </p:spPr>
        <p:txBody>
          <a:bodyPr>
            <a:noAutofit/>
          </a:bodyPr>
          <a:lstStyle/>
          <a:p>
            <a:r>
              <a:rPr lang="sr-Cyrl-RS" sz="2800" dirty="0" smtClean="0"/>
              <a:t>Вук Бранковић се јавља око 1370. као господар косовске области са Приштином,</a:t>
            </a:r>
            <a:r>
              <a:rPr lang="en-US" sz="2800" dirty="0" smtClean="0"/>
              <a:t> </a:t>
            </a:r>
            <a:r>
              <a:rPr lang="sr-Cyrl-RS" sz="2800" dirty="0" smtClean="0"/>
              <a:t>Вучитром и Звечаном,</a:t>
            </a:r>
            <a:r>
              <a:rPr lang="en-US" sz="2800" dirty="0" smtClean="0"/>
              <a:t> </a:t>
            </a:r>
            <a:r>
              <a:rPr lang="sr-Cyrl-RS" sz="2800" dirty="0" smtClean="0"/>
              <a:t>где је била и њихова прва постојбина</a:t>
            </a:r>
            <a:r>
              <a:rPr lang="en-US" sz="2800" dirty="0" smtClean="0"/>
              <a:t> </a:t>
            </a:r>
            <a:r>
              <a:rPr lang="sr-Cyrl-RS" sz="2800" dirty="0" smtClean="0"/>
              <a:t>(Дреница)</a:t>
            </a:r>
            <a:r>
              <a:rPr lang="en-US" sz="2800" dirty="0" smtClean="0"/>
              <a:t>. </a:t>
            </a:r>
            <a:r>
              <a:rPr lang="sr-Cyrl-RS" sz="2800" dirty="0" smtClean="0"/>
              <a:t>Владао је и Скопљем,</a:t>
            </a:r>
            <a:r>
              <a:rPr lang="en-US" sz="2800" dirty="0" smtClean="0"/>
              <a:t> </a:t>
            </a:r>
            <a:r>
              <a:rPr lang="sr-Cyrl-RS" sz="2800" dirty="0" smtClean="0"/>
              <a:t>Призреном и околином Долима.</a:t>
            </a:r>
            <a:endParaRPr lang="en-US" sz="2800" dirty="0"/>
          </a:p>
        </p:txBody>
      </p:sp>
      <p:pic>
        <p:nvPicPr>
          <p:cNvPr id="20482" name="Picture 2" descr="Image result for vuk brankov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2999" y="1752600"/>
            <a:ext cx="3986439" cy="4114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sr-Cyrl-RS" sz="4800" b="1" dirty="0" smtClean="0"/>
              <a:t>Бој на Косову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4724400" cy="42672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Учествовао је у </a:t>
            </a:r>
            <a:r>
              <a:rPr lang="sr-Cyrl-RS" sz="2800" dirty="0" smtClean="0"/>
              <a:t>боју на Косову </a:t>
            </a:r>
            <a:r>
              <a:rPr lang="ru-RU" sz="2800" dirty="0" smtClean="0"/>
              <a:t>против Османлија 28. јуна  1389. године, који је вођен у његовој области и у њему је командовао десним крилом српске војске. </a:t>
            </a:r>
          </a:p>
        </p:txBody>
      </p:sp>
      <p:pic>
        <p:nvPicPr>
          <p:cNvPr id="19458" name="Picture 2" descr="Image result for vuk brankov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600200"/>
            <a:ext cx="4114800" cy="4495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sr-Cyrl-RS" b="1" dirty="0" smtClean="0"/>
              <a:t>Бој на Косову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2133600"/>
          </a:xfrm>
        </p:spPr>
        <p:txBody>
          <a:bodyPr/>
          <a:lstStyle/>
          <a:p>
            <a:r>
              <a:rPr lang="sr-Cyrl-RS" dirty="0" smtClean="0"/>
              <a:t>После битке у којој је погинуо кнез Лазар, а његови наследници признали су врховну власт султана Бајазита, Вук Бранковић је покушао да се одупре Османлијама и очува независност своје територије.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3554" name="AutoShape 2" descr="Image result for pogibija kneza laz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Image result for pogibija kneza laz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60" name="Picture 8" descr="http://www.opanak.net/wp-content/uploads/2016/06/obili%C4%87-milo%C5%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048000"/>
            <a:ext cx="6286500" cy="3581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sr-Cyrl-RS" sz="4400" b="1" dirty="0" smtClean="0"/>
              <a:t>Народ</a:t>
            </a:r>
            <a:r>
              <a:rPr lang="sr-Cyrl-RS" sz="4400" dirty="0" smtClean="0"/>
              <a:t> </a:t>
            </a:r>
            <a:r>
              <a:rPr lang="sr-Cyrl-RS" sz="4400" b="1" dirty="0" smtClean="0"/>
              <a:t>га </a:t>
            </a:r>
            <a:r>
              <a:rPr lang="sr-Cyrl-RS" sz="4000" b="1" dirty="0" smtClean="0"/>
              <a:t>проглашава</a:t>
            </a:r>
            <a:r>
              <a:rPr lang="sr-Cyrl-RS" sz="4400" b="1" dirty="0" smtClean="0"/>
              <a:t> издајником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153400" cy="5105400"/>
          </a:xfrm>
        </p:spPr>
        <p:txBody>
          <a:bodyPr>
            <a:normAutofit/>
          </a:bodyPr>
          <a:lstStyle/>
          <a:p>
            <a:r>
              <a:rPr lang="sr-Cyrl-RS" sz="3200" dirty="0" smtClean="0"/>
              <a:t>Када се вратио са боја на Косову народ га је прозвао издајником али историја тврди другачије. </a:t>
            </a:r>
          </a:p>
          <a:p>
            <a:r>
              <a:rPr lang="sr-Cyrl-RS" sz="3200" dirty="0" smtClean="0"/>
              <a:t>Једним делом проглашен је издајником зато што је преживео бој на Косову а другим делом зато што је своју војску повукао након смрти кнеза Лазара.</a:t>
            </a:r>
            <a:endParaRPr lang="en-US" sz="32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algn="ctr"/>
            <a:r>
              <a:rPr lang="sr-Cyrl-RS" b="1" dirty="0" smtClean="0"/>
              <a:t>Историјска острашћеност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105400" cy="4953000"/>
          </a:xfrm>
        </p:spPr>
        <p:txBody>
          <a:bodyPr>
            <a:normAutofit/>
          </a:bodyPr>
          <a:lstStyle/>
          <a:p>
            <a:r>
              <a:rPr lang="sr-Cyrl-RS" sz="2800" dirty="0" smtClean="0"/>
              <a:t>Историјска острашћеност и осуда Вука Бранковића записана је тек почетком 17.века у делу Краљевство Словена, бенедиктинског опата Мавра Орбина. Корени негативног става према српском племићу из друге половине 14.века сежу, међутим, у нешто дубљу прошлост.</a:t>
            </a:r>
            <a:endParaRPr lang="en-US" sz="2800" dirty="0"/>
          </a:p>
        </p:txBody>
      </p:sp>
      <p:pic>
        <p:nvPicPr>
          <p:cNvPr id="17410" name="Picture 2" descr="Image result for kraljevstvo slove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371600"/>
            <a:ext cx="3352800" cy="5095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sr-Cyrl-RS" b="1" dirty="0" smtClean="0"/>
              <a:t>Биографија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>
            <a:normAutofit/>
          </a:bodyPr>
          <a:lstStyle/>
          <a:p>
            <a:r>
              <a:rPr lang="sr-Cyrl-RS" sz="2800" dirty="0" smtClean="0"/>
              <a:t>Вук Бранковић рођен је око 1345. године у браку Бранка Младеновића са непознатом племкињом. </a:t>
            </a:r>
          </a:p>
          <a:p>
            <a:r>
              <a:rPr lang="sr-Cyrl-RS" sz="2800" dirty="0" smtClean="0"/>
              <a:t>Његов отац, био је управник Охрида и од цара Душана је добио високу титулу севастократора. </a:t>
            </a:r>
          </a:p>
          <a:p>
            <a:r>
              <a:rPr lang="sr-Cyrl-RS" sz="2800" dirty="0" smtClean="0"/>
              <a:t>Додељивање овако високе титуле вероватно значи да је Бранко на неки начин био родбински повезан са царском породицом,</a:t>
            </a:r>
            <a:r>
              <a:rPr lang="sr-Cyrl-RS" sz="2800" baseline="30000" dirty="0" smtClean="0"/>
              <a:t> </a:t>
            </a:r>
            <a:r>
              <a:rPr lang="sr-Cyrl-RS" sz="2800" dirty="0" smtClean="0"/>
              <a:t>пошто је иста титула додељена  Дејану, који је био ожењен Душановом сестром Јевдокијом.</a:t>
            </a:r>
            <a:endParaRPr lang="en-US" sz="28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914400"/>
          </a:xfrm>
        </p:spPr>
        <p:txBody>
          <a:bodyPr>
            <a:normAutofit/>
          </a:bodyPr>
          <a:lstStyle/>
          <a:p>
            <a:pPr algn="ctr"/>
            <a:r>
              <a:rPr lang="sr-Cyrl-RS" sz="5400" b="1" dirty="0" smtClean="0"/>
              <a:t>Жена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5181600" cy="4389120"/>
          </a:xfrm>
        </p:spPr>
        <p:txBody>
          <a:bodyPr>
            <a:noAutofit/>
          </a:bodyPr>
          <a:lstStyle/>
          <a:p>
            <a:r>
              <a:rPr lang="sr-Cyrl-RS" sz="2800" dirty="0" smtClean="0"/>
              <a:t>Вук се од 1371.године оженио Маром, ћерком кнеза Лазара Хребељановића и Милице Немањића чиме се родбински повезао са кнезом Лазаром, са којим се тесно сарађивао на ширење њихових области, пошто је забележено како су они у слози љубави побеђивали своје непријатеље.</a:t>
            </a:r>
            <a:endParaRPr lang="en-US" sz="2800" dirty="0"/>
          </a:p>
        </p:txBody>
      </p:sp>
      <p:pic>
        <p:nvPicPr>
          <p:cNvPr id="15362" name="Picture 2" descr="Image result for mara brankoviÄ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371600"/>
            <a:ext cx="3124200" cy="4876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297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Вук Бранковић</vt:lpstr>
      <vt:lpstr>Живот Вука Бранковића</vt:lpstr>
      <vt:lpstr>Територије којима је владао</vt:lpstr>
      <vt:lpstr>Бој на Косову</vt:lpstr>
      <vt:lpstr>Бој на Косову</vt:lpstr>
      <vt:lpstr>Народ га проглашава издајником</vt:lpstr>
      <vt:lpstr>Историјска острашћеност</vt:lpstr>
      <vt:lpstr>Биографија</vt:lpstr>
      <vt:lpstr>Жена </vt:lpstr>
      <vt:lpstr>Смрт Вука Бранковића</vt:lpstr>
      <vt:lpstr>Презентацију радили: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Вук Бранковић</dc:title>
  <dc:creator>belka</dc:creator>
  <cp:lastModifiedBy>Windows User</cp:lastModifiedBy>
  <cp:revision>25</cp:revision>
  <dcterms:created xsi:type="dcterms:W3CDTF">2019-05-29T08:08:53Z</dcterms:created>
  <dcterms:modified xsi:type="dcterms:W3CDTF">2019-06-03T17:24:21Z</dcterms:modified>
</cp:coreProperties>
</file>