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>
        <p:scale>
          <a:sx n="77" d="100"/>
          <a:sy n="77" d="100"/>
        </p:scale>
        <p:origin x="-1164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253CC-867C-4724-892C-9CB957173D31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ADCA-4FAA-4865-B2E9-1786EA1C4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3100" i="1" dirty="0" smtClean="0"/>
              <a:t>МИЛОШ ОБИЛИЋ</a:t>
            </a:r>
            <a:br>
              <a:rPr lang="sr-Cyrl-RS" sz="3100" i="1" dirty="0" smtClean="0"/>
            </a:br>
            <a:r>
              <a:rPr lang="sr-Cyrl-RS" sz="2400" i="1" dirty="0" smtClean="0"/>
              <a:t>(као књижевни лик)</a:t>
            </a:r>
            <a:endParaRPr lang="en-US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74" y="273050"/>
            <a:ext cx="3996101" cy="58531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1800" b="1" dirty="0" smtClean="0">
                <a:latin typeface="Book Antiqua" pitchFamily="18" charset="0"/>
              </a:rPr>
              <a:t>У народним епским песмама и легендама, Милош Обилић се приказује као херој натприродног рођења и снаге.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Према легенди његова мајка је била вила или је његов отац био змај, а он је добио своју снагу од кобиљег млека, од чега и потиче његово презиме Кобилић или Кобиловић.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Имао је изузетног коња по имену Ждрал.</a:t>
            </a:r>
          </a:p>
          <a:p>
            <a:pPr algn="ctr"/>
            <a:endParaRPr lang="sr-Cyrl-RS" sz="16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i="1" dirty="0" smtClean="0"/>
              <a:t>КАКО ЈЕ УБИО СУЛТАНА МУРАТА</a:t>
            </a:r>
            <a:endParaRPr lang="en-US" sz="2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35613"/>
            <a:ext cx="4876800" cy="3916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691063"/>
          </a:xfrm>
        </p:spPr>
        <p:txBody>
          <a:bodyPr>
            <a:normAutofit/>
          </a:bodyPr>
          <a:lstStyle/>
          <a:p>
            <a:pPr algn="ctr"/>
            <a:endParaRPr lang="en-US" sz="1800" b="1" dirty="0" smtClean="0">
              <a:latin typeface="Book Antiqua" pitchFamily="18" charset="0"/>
            </a:endParaRP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Према </a:t>
            </a:r>
            <a:r>
              <a:rPr lang="sr-Cyrl-RS" sz="1800" b="1" dirty="0" smtClean="0">
                <a:latin typeface="Book Antiqua" pitchFamily="18" charset="0"/>
              </a:rPr>
              <a:t>легенди, Милош је ишао окренутим копљем на доле што говори да се предаје.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Милош је пришао Мурату, поклонио му се и извадио нож.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Распорио је Мурата од стомака до грла.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После тога, Милош је заробљен и осуђен на одрубљивање главе.</a:t>
            </a:r>
            <a:endParaRPr lang="en-US" sz="1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8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676400"/>
          </a:xfrm>
        </p:spPr>
        <p:txBody>
          <a:bodyPr>
            <a:noAutofit/>
          </a:bodyPr>
          <a:lstStyle/>
          <a:p>
            <a:pPr algn="ctr"/>
            <a:r>
              <a:rPr lang="sr-Cyrl-RS" sz="2800" i="1" dirty="0" smtClean="0"/>
              <a:t>МИЛОШ ПРЕД КОСОВСКИ БОЈ</a:t>
            </a:r>
            <a:br>
              <a:rPr lang="sr-Cyrl-RS" sz="2800" i="1" dirty="0" smtClean="0"/>
            </a:br>
            <a:r>
              <a:rPr lang="sr-Cyrl-RS" sz="2800" i="1" dirty="0" smtClean="0"/>
              <a:t>(Кнежева вечера)</a:t>
            </a:r>
            <a:endParaRPr lang="en-US" sz="2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4953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5720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latin typeface="Book Antiqua" pitchFamily="18" charset="0"/>
              </a:rPr>
              <a:t>Уочи самог Косовског  боја, на вечери код кнеза Лазара, Милош је био оклеветан да ће сутра на Косову издати Србе.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Како књижевност говори, Милош тешко прима ову клетву.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Милош подиже пехар вина и каже: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,,Вала тебе, славни кнез Лазаре!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Вала тебе на твојој здравици,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на здравици и на дару твоме;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Ал’ не вала на такој бесједи;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Јер, тако ме вјера не убила, 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Ја не вјера никад био нисам,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Нит’ сам био, нити ћу кад бити...’’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sr-Cyrl-RS" sz="2400" i="1" dirty="0" smtClean="0"/>
              <a:t>ВУК БРАНКОВИЋ И МИЛОШ ОБИЛИЋ НА КНЕЖЕВОЈ ВЕЧЕРИ</a:t>
            </a:r>
            <a:endParaRPr lang="en-US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80886"/>
            <a:ext cx="5111750" cy="323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724400"/>
          </a:xfrm>
        </p:spPr>
        <p:txBody>
          <a:bodyPr>
            <a:normAutofit lnSpcReduction="10000"/>
          </a:bodyPr>
          <a:lstStyle/>
          <a:p>
            <a:pPr algn="ctr"/>
            <a:endParaRPr lang="en-US" sz="1800" b="1" dirty="0" smtClean="0">
              <a:latin typeface="Book Antiqua" pitchFamily="18" charset="0"/>
            </a:endParaRP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Милоша </a:t>
            </a:r>
            <a:r>
              <a:rPr lang="sr-Cyrl-RS" sz="1800" b="1" dirty="0" smtClean="0">
                <a:latin typeface="Book Antiqua" pitchFamily="18" charset="0"/>
              </a:rPr>
              <a:t>је Вук Бранковић оптужио за издају што се закључује по Милошевим речима: 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,,Невјера ти сједи уз кољено,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Испод скута пије ладно вино: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А, проклети Вуче Бранковићу!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Сјутра јесте лијеп Видов данак,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Виђећемо у пољу Косову</a:t>
            </a:r>
          </a:p>
          <a:p>
            <a:pPr algn="ctr"/>
            <a:r>
              <a:rPr lang="sr-Cyrl-RS" sz="1800" b="1" dirty="0" smtClean="0">
                <a:latin typeface="Book Antiqua" pitchFamily="18" charset="0"/>
              </a:rPr>
              <a:t>Ко је вјера, ко ли је невјера...’’</a:t>
            </a:r>
            <a:r>
              <a:rPr lang="sr-Cyrl-RS" b="1" dirty="0" smtClean="0"/>
              <a:t> </a:t>
            </a:r>
          </a:p>
          <a:p>
            <a:pPr algn="ctr"/>
            <a:endParaRPr lang="sr-Cyrl-RS" b="1" dirty="0" smtClean="0"/>
          </a:p>
        </p:txBody>
      </p:sp>
    </p:spTree>
    <p:extLst>
      <p:ext uri="{BB962C8B-B14F-4D97-AF65-F5344CB8AC3E}">
        <p14:creationId xmlns:p14="http://schemas.microsoft.com/office/powerpoint/2010/main" val="25957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sr-Cyrl-RS" sz="2800" i="1" dirty="0" smtClean="0"/>
              <a:t>МИЛОШ ОБИЛИЋ ЗА ВРЕМЕ КОСОВСКОГ БОЈА</a:t>
            </a:r>
            <a:endParaRPr lang="en-US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233863"/>
          </a:xfrm>
        </p:spPr>
        <p:txBody>
          <a:bodyPr>
            <a:noAutofit/>
          </a:bodyPr>
          <a:lstStyle/>
          <a:p>
            <a:pPr algn="ctr"/>
            <a:r>
              <a:rPr lang="sr-Cyrl-RS" b="1" dirty="0" smtClean="0">
                <a:latin typeface="Book Antiqua" pitchFamily="18" charset="0"/>
              </a:rPr>
              <a:t>У песми ,,Цар Лазар и царица Милица’’ за време Косовског боја гаврани долећу у Крушевац где их Милица испитује шта се догодило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Говоре два гаврана: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,,Милош ти је, госпо, погинуо 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Код Ситнице, код воде студене, 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Ђено млого Турци изгинули;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Милош згуби турског цар-Мурата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И Турака дванаест хиљада;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Бог да прости, ко га је родио!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Он остави спомен роду српском, 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Да се прича и приповиједа</a:t>
            </a:r>
          </a:p>
          <a:p>
            <a:pPr algn="ctr"/>
            <a:r>
              <a:rPr lang="sr-Cyrl-RS" b="1" dirty="0" smtClean="0">
                <a:latin typeface="Book Antiqua" pitchFamily="18" charset="0"/>
              </a:rPr>
              <a:t>Док је људи и док је Косова.’’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81400" y="1752601"/>
            <a:ext cx="4800600" cy="27431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5010150" cy="334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1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i="1" dirty="0" smtClean="0"/>
              <a:t>КАД ЈЕ ПОГИНУО КНЕЗ ЛАЗАР И МИЛОШ КОБИЛОВИЋ НА КОСОВУ</a:t>
            </a:r>
            <a:br>
              <a:rPr lang="sr-Cyrl-RS" i="1" dirty="0" smtClean="0"/>
            </a:br>
            <a:r>
              <a:rPr lang="sr-Cyrl-RS" i="1" dirty="0" smtClean="0"/>
              <a:t>(одломак из букарштице)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5111750" cy="3450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1600" b="1" dirty="0" smtClean="0">
                <a:latin typeface="Book Antiqua" pitchFamily="18" charset="0"/>
              </a:rPr>
              <a:t>Најстарије познате народне песме о Косовском боју јесу четири букарштице забележене у 17. и 18. веку.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У овој песми приказана је драмска сцена која обухвата последњи разговор смртно рањеног турског султана Мурата и заробљеног витеза Милоша Кобиловића.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,,Овако је говорио пашам’ својијем и везијеру: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,,Кад се веће ја будем с душом мојом разд’јелити, 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Главу ћете осјећи славному Лазару кнезу,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И ви главу одс’јец’те Милошу Кобиловићу!</a:t>
            </a:r>
          </a:p>
        </p:txBody>
      </p:sp>
    </p:spTree>
    <p:extLst>
      <p:ext uri="{BB962C8B-B14F-4D97-AF65-F5344CB8AC3E}">
        <p14:creationId xmlns:p14="http://schemas.microsoft.com/office/powerpoint/2010/main" val="34276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533400"/>
          </a:xfrm>
        </p:spPr>
        <p:txBody>
          <a:bodyPr>
            <a:noAutofit/>
          </a:bodyPr>
          <a:lstStyle/>
          <a:p>
            <a:pPr algn="ctr"/>
            <a:r>
              <a:rPr lang="sr-Cyrl-RS" sz="3200" i="1" dirty="0" smtClean="0"/>
              <a:t>МАНАСТИР ТУМАНЕ</a:t>
            </a:r>
            <a:endParaRPr lang="en-US" sz="32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02346"/>
            <a:ext cx="5111750" cy="3394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5029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r-Cyrl-RS" sz="1700" b="1" dirty="0" smtClean="0">
                <a:latin typeface="Book Antiqua" pitchFamily="18" charset="0"/>
              </a:rPr>
              <a:t>По легенди, Милош Обилић је подигао манастир Тумане.</a:t>
            </a:r>
          </a:p>
          <a:p>
            <a:pPr algn="ctr"/>
            <a:r>
              <a:rPr lang="sr-Cyrl-RS" sz="1700" b="1" dirty="0" smtClean="0">
                <a:latin typeface="Book Antiqua" pitchFamily="18" charset="0"/>
              </a:rPr>
              <a:t>Пре Косовског боја, Милош је био у лову и случајно погодио стрелом монаха Зосима.</a:t>
            </a:r>
          </a:p>
          <a:p>
            <a:pPr algn="ctr"/>
            <a:r>
              <a:rPr lang="sr-Cyrl-RS" sz="1700" b="1" dirty="0" smtClean="0">
                <a:latin typeface="Book Antiqua" pitchFamily="18" charset="0"/>
              </a:rPr>
              <a:t>Милош га је одвео у свој двор како би му помогао, али је рана била превише дубока.</a:t>
            </a:r>
          </a:p>
          <a:p>
            <a:pPr algn="ctr"/>
            <a:r>
              <a:rPr lang="sr-Cyrl-RS" sz="1700" b="1" dirty="0" smtClean="0">
                <a:latin typeface="Book Antiqua" pitchFamily="18" charset="0"/>
              </a:rPr>
              <a:t>Пред Косовски бој, кнез Лазар је позвао Милоша Обилића, али је Милош рекао да гради манастир.</a:t>
            </a:r>
          </a:p>
          <a:p>
            <a:pPr algn="ctr"/>
            <a:r>
              <a:rPr lang="sr-Cyrl-RS" sz="1700" b="1" dirty="0" smtClean="0">
                <a:latin typeface="Book Antiqua" pitchFamily="18" charset="0"/>
              </a:rPr>
              <a:t>Кнез Лазар му је рекао ,,Тумани’’ што је значило да прекине градњу манастира.</a:t>
            </a:r>
          </a:p>
          <a:p>
            <a:pPr algn="ctr"/>
            <a:r>
              <a:rPr lang="sr-Cyrl-RS" sz="1700" b="1" dirty="0" smtClean="0">
                <a:latin typeface="Book Antiqua" pitchFamily="18" charset="0"/>
              </a:rPr>
              <a:t>Тако је манастир добио назив Тумане где се налазе мошти Зосима</a:t>
            </a:r>
            <a:r>
              <a:rPr lang="sr-Cyrl-R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2800" i="1" dirty="0" smtClean="0"/>
              <a:t>ПОРЕКЛО МИЛОША ОБИЛИЋА</a:t>
            </a:r>
            <a:endParaRPr lang="en-US" sz="28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sr-Cyrl-RS" sz="1600" b="1" dirty="0" smtClean="0">
                <a:latin typeface="Book Antiqua" pitchFamily="18" charset="0"/>
              </a:rPr>
              <a:t>Како је његов углед растао и како се легенда ширила тако су се многа места отимала за право место његовог рођења.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Нека од њих су Тјентиште у Херцеговини или Тјентиште код Новог Пазара која заправо желе да постану места одакле је Милош у ствари.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Такође није утврђено како се презива јер се спомиње Милош Кобилић због претпоставке да је из Кобиља.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Спомиње се и Милош Копиловић зато што КОПИЛЕ значи дете чији се отац не зна</a:t>
            </a:r>
          </a:p>
          <a:p>
            <a:endParaRPr lang="sr-Cyrl-R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4876800" cy="382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sr-Cyrl-RS" sz="2800" i="1" dirty="0" smtClean="0"/>
              <a:t>КАКО ЈЕ ИЗГЛЕДАО МИЛОШ ОБИЛИЋ</a:t>
            </a:r>
            <a:endParaRPr lang="en-US" sz="2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1"/>
            <a:ext cx="4419600" cy="533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691063"/>
          </a:xfrm>
        </p:spPr>
        <p:txBody>
          <a:bodyPr>
            <a:normAutofit/>
          </a:bodyPr>
          <a:lstStyle/>
          <a:p>
            <a:pPr algn="ctr"/>
            <a:endParaRPr lang="en-US" sz="2000" b="1" dirty="0" smtClean="0">
              <a:latin typeface="Book Antiqua" pitchFamily="18" charset="0"/>
            </a:endParaRPr>
          </a:p>
          <a:p>
            <a:pPr algn="ctr"/>
            <a:endParaRPr lang="en-US" sz="2000" b="1" dirty="0">
              <a:latin typeface="Book Antiqua" pitchFamily="18" charset="0"/>
            </a:endParaRPr>
          </a:p>
          <a:p>
            <a:pPr algn="ctr"/>
            <a:r>
              <a:rPr lang="sr-Cyrl-RS" sz="2000" b="1" dirty="0" smtClean="0">
                <a:latin typeface="Book Antiqua" pitchFamily="18" charset="0"/>
              </a:rPr>
              <a:t>Нико </a:t>
            </a:r>
            <a:r>
              <a:rPr lang="sr-Cyrl-RS" sz="2000" b="1" dirty="0" smtClean="0">
                <a:latin typeface="Book Antiqua" pitchFamily="18" charset="0"/>
              </a:rPr>
              <a:t>у ствари није имао представу како је Милош изгледао па је народ узео слику војника из манастира Грачанице како би имали слику јунака Косовског боја</a:t>
            </a:r>
          </a:p>
        </p:txBody>
      </p:sp>
    </p:spTree>
    <p:extLst>
      <p:ext uri="{BB962C8B-B14F-4D97-AF65-F5344CB8AC3E}">
        <p14:creationId xmlns:p14="http://schemas.microsoft.com/office/powerpoint/2010/main" val="1414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sr-Cyrl-RS" sz="2800" i="1" dirty="0" smtClean="0"/>
              <a:t>ЗАКЛЕТВА МИЛОША ОБИЛИЋА</a:t>
            </a:r>
            <a:endParaRPr lang="en-US" sz="2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2971800" cy="38155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691063"/>
          </a:xfrm>
        </p:spPr>
        <p:txBody>
          <a:bodyPr>
            <a:noAutofit/>
          </a:bodyPr>
          <a:lstStyle/>
          <a:p>
            <a:pPr algn="ctr"/>
            <a:r>
              <a:rPr lang="sr-Cyrl-RS" sz="1600" b="1" dirty="0" smtClean="0">
                <a:latin typeface="Book Antiqua" pitchFamily="18" charset="0"/>
              </a:rPr>
              <a:t>Вук Бранковић и кнез Лазар су прогласили Милоша издајником како би га натерали да се закуне да ће убити </a:t>
            </a:r>
            <a:r>
              <a:rPr lang="sr-Cyrl-RS" sz="1600" b="1" dirty="0">
                <a:latin typeface="Book Antiqua" pitchFamily="18" charset="0"/>
              </a:rPr>
              <a:t>с</a:t>
            </a:r>
            <a:r>
              <a:rPr lang="sr-Cyrl-RS" sz="1600" b="1" dirty="0" smtClean="0">
                <a:latin typeface="Book Antiqua" pitchFamily="18" charset="0"/>
              </a:rPr>
              <a:t>ултана Мурата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Заклетва Милоша Обилића је гласила овако: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,,Ја ћу отић’ сјутра у Косово,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И заклаћу турског цар-Мурата,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И стаћу му ногом под гр’оце;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Ако ли ми Бог и срећа даде,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Те се здраво у Крушевац вратим,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Уватићу Вука Бранковића,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Везаћу га уз то бојно копље, као жена куђељ’ уз преслицу, </a:t>
            </a:r>
          </a:p>
          <a:p>
            <a:pPr algn="ctr"/>
            <a:r>
              <a:rPr lang="sr-Cyrl-RS" sz="1600" b="1" dirty="0" smtClean="0">
                <a:latin typeface="Book Antiqua" pitchFamily="18" charset="0"/>
              </a:rPr>
              <a:t>Носићу га у поље Косово!’’</a:t>
            </a:r>
            <a:endParaRPr lang="en-US" sz="1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748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МИЛОШ ОБИЛИЋ (као књижевни лик)</vt:lpstr>
      <vt:lpstr>МИЛОШ ПРЕД КОСОВСКИ БОЈ (Кнежева вечера)</vt:lpstr>
      <vt:lpstr>ВУК БРАНКОВИЋ И МИЛОШ ОБИЛИЋ НА КНЕЖЕВОЈ ВЕЧЕРИ</vt:lpstr>
      <vt:lpstr>МИЛОШ ОБИЛИЋ ЗА ВРЕМЕ КОСОВСКОГ БОЈА</vt:lpstr>
      <vt:lpstr>КАД ЈЕ ПОГИНУО КНЕЗ ЛАЗАР И МИЛОШ КОБИЛОВИЋ НА КОСОВУ (одломак из букарштице)</vt:lpstr>
      <vt:lpstr>МАНАСТИР ТУМАНЕ</vt:lpstr>
      <vt:lpstr>ПОРЕКЛО МИЛОША ОБИЛИЋА</vt:lpstr>
      <vt:lpstr>КАКО ЈЕ ИЗГЛЕДАО МИЛОШ ОБИЛИЋ</vt:lpstr>
      <vt:lpstr>ЗАКЛЕТВА МИЛОША ОБИЛИЋА</vt:lpstr>
      <vt:lpstr>КАКО ЈЕ УБИО СУЛТАНА МУРАТА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МИЛОШ ОБИЛИЋ (као књижевни лик)</dc:title>
  <dc:creator>zoka</dc:creator>
  <cp:lastModifiedBy>Windows User</cp:lastModifiedBy>
  <cp:revision>18</cp:revision>
  <dcterms:created xsi:type="dcterms:W3CDTF">2019-05-27T09:19:06Z</dcterms:created>
  <dcterms:modified xsi:type="dcterms:W3CDTF">2019-06-03T17:21:32Z</dcterms:modified>
</cp:coreProperties>
</file>